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3" r:id="rId4"/>
    <p:sldId id="268" r:id="rId5"/>
    <p:sldId id="260" r:id="rId6"/>
    <p:sldId id="257" r:id="rId7"/>
    <p:sldId id="258" r:id="rId8"/>
    <p:sldId id="261" r:id="rId9"/>
    <p:sldId id="25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So, now you know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#1</a:t>
            </a:r>
          </a:p>
          <a:p>
            <a:r>
              <a:rPr lang="en-GB" dirty="0" smtClean="0"/>
              <a:t>January 2021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0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1"/>
    </mc:Choice>
    <mc:Fallback xmlns="">
      <p:transition spd="slow" advTm="15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SEND?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SEND is the acronym for special educational needs and  disability.</a:t>
            </a:r>
          </a:p>
          <a:p>
            <a:r>
              <a:rPr lang="en-GB" dirty="0" smtClean="0"/>
              <a:t>We say a child or a student has SEND when  he or she has a learning difficulty or a disability that requires  additional or special  educational provision.</a:t>
            </a:r>
          </a:p>
          <a:p>
            <a:r>
              <a:rPr lang="en-GB" dirty="0" smtClean="0"/>
              <a:t>A learning difficulty means that a child has a significantly greater difficulty in learning  than his/her peers.</a:t>
            </a:r>
          </a:p>
          <a:p>
            <a:r>
              <a:rPr lang="en-GB" dirty="0" smtClean="0"/>
              <a:t>A disability  is  a long term condition where there is an impairment in the mind or body that  makes it hard for someone to do their regular every day activity without limitation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95"/>
    </mc:Choice>
    <mc:Fallback xmlns="">
      <p:transition spd="slow" advTm="6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SEND  has four key areas of need</a:t>
            </a:r>
          </a:p>
          <a:p>
            <a:r>
              <a:rPr lang="en-GB" dirty="0" smtClean="0"/>
              <a:t>Cognition and Learning</a:t>
            </a:r>
          </a:p>
          <a:p>
            <a:r>
              <a:rPr lang="en-GB" dirty="0" smtClean="0"/>
              <a:t>Communication and Interaction</a:t>
            </a:r>
          </a:p>
          <a:p>
            <a:r>
              <a:rPr lang="en-GB" dirty="0" smtClean="0"/>
              <a:t>Social emotional and mental health</a:t>
            </a:r>
          </a:p>
          <a:p>
            <a:r>
              <a:rPr lang="en-GB" dirty="0" smtClean="0"/>
              <a:t>Sensory and Physical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5"/>
    </mc:Choice>
    <mc:Fallback xmlns="">
      <p:transition spd="slow" advTm="2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/>
              <a:t>Knowing and being able to identify the various areas of needs means that each student with special educational needs  receives the  help and support they need.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The most important and basic support available is QFT.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2"/>
    </mc:Choice>
    <mc:Fallback xmlns="">
      <p:transition spd="slow" advTm="3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QFT- Quality First Teaching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3"/>
    </mc:Choice>
    <mc:Fallback xmlns="">
      <p:transition spd="slow" advTm="7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66" y="973668"/>
            <a:ext cx="9341601" cy="706964"/>
          </a:xfrm>
        </p:spPr>
        <p:txBody>
          <a:bodyPr/>
          <a:lstStyle/>
          <a:p>
            <a:r>
              <a:rPr lang="en-GB" b="1" dirty="0"/>
              <a:t>What </a:t>
            </a:r>
            <a:r>
              <a:rPr lang="en-GB" b="1" dirty="0" smtClean="0"/>
              <a:t>is  </a:t>
            </a:r>
            <a:r>
              <a:rPr lang="en-GB" b="1" dirty="0"/>
              <a:t>QUALITY FIRST TEACHING (QFT)?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416629"/>
            <a:ext cx="10497115" cy="42846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Quality First Teaching is </a:t>
            </a:r>
            <a:r>
              <a:rPr lang="en-GB" dirty="0"/>
              <a:t>what every teacher should be doing in the classroom to meet the needs of all </a:t>
            </a:r>
            <a:r>
              <a:rPr lang="en-GB" dirty="0" smtClean="0"/>
              <a:t>students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QFT originated in the then </a:t>
            </a:r>
            <a:r>
              <a:rPr lang="en-GB" dirty="0" smtClean="0"/>
              <a:t>DCSF- Department </a:t>
            </a:r>
            <a:r>
              <a:rPr lang="en-GB" dirty="0"/>
              <a:t>for Children, Schools and </a:t>
            </a:r>
            <a:r>
              <a:rPr lang="en-GB" dirty="0" smtClean="0"/>
              <a:t>Families’ </a:t>
            </a:r>
            <a:r>
              <a:rPr lang="en-GB" dirty="0"/>
              <a:t>guide to personalised learning published in 2008 which summarises its key characteristics as: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highly focused lesson design with </a:t>
            </a:r>
            <a:r>
              <a:rPr lang="en-GB" dirty="0" smtClean="0"/>
              <a:t>smart </a:t>
            </a:r>
            <a:r>
              <a:rPr lang="en-GB" dirty="0"/>
              <a:t>objectives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high demands of pupil involvement and engagement with their learning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high levels of interaction for all pupils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appropriate use of teacher questioning, modelling and explaining</a:t>
            </a:r>
          </a:p>
          <a:p>
            <a:pPr lvl="0">
              <a:lnSpc>
                <a:spcPct val="150000"/>
              </a:lnSpc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9"/>
    </mc:Choice>
    <mc:Fallback xmlns="">
      <p:transition spd="slow" advTm="8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dirty="0" smtClean="0"/>
              <a:t>an </a:t>
            </a:r>
            <a:r>
              <a:rPr lang="en-GB" dirty="0"/>
              <a:t>emphasis on learning through dialogue, with regular opportunities for pupils to talk both individually and in groups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an expectation that pupils will accept responsibility for their own learning and work independently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regular use of encouragement and authentic praise to engage and motivate pupils.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Quality </a:t>
            </a:r>
            <a:r>
              <a:rPr lang="en-GB" dirty="0"/>
              <a:t>first teaching is also described as </a:t>
            </a:r>
            <a:r>
              <a:rPr lang="en-GB" dirty="0" smtClean="0"/>
              <a:t>Wave </a:t>
            </a:r>
            <a:r>
              <a:rPr lang="en-GB" dirty="0"/>
              <a:t>1 of the National Strategies’ three Waves of Intervention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96"/>
    </mc:Choice>
    <mc:Fallback xmlns="">
      <p:transition spd="slow" advTm="100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973668"/>
            <a:ext cx="9927771" cy="706964"/>
          </a:xfrm>
        </p:spPr>
        <p:txBody>
          <a:bodyPr/>
          <a:lstStyle/>
          <a:p>
            <a:r>
              <a:rPr lang="en-GB" dirty="0" smtClean="0"/>
              <a:t>What is wave 1 of Quality First Teaching?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383" y="2329180"/>
            <a:ext cx="10653868" cy="3954054"/>
          </a:xfrm>
        </p:spPr>
        <p:txBody>
          <a:bodyPr>
            <a:normAutofit/>
          </a:bodyPr>
          <a:lstStyle/>
          <a:p>
            <a:r>
              <a:rPr lang="en-GB" dirty="0" smtClean="0"/>
              <a:t>This</a:t>
            </a:r>
            <a:r>
              <a:rPr lang="en-GB" b="1" dirty="0" smtClean="0"/>
              <a:t> </a:t>
            </a:r>
            <a:r>
              <a:rPr lang="en-GB" dirty="0" smtClean="0"/>
              <a:t>is </a:t>
            </a:r>
            <a:r>
              <a:rPr lang="en-GB" dirty="0"/>
              <a:t>about what should be on offer for all children: the </a:t>
            </a:r>
            <a:r>
              <a:rPr lang="en-GB" b="1" dirty="0"/>
              <a:t>effective inclusion of all pupils in high-quality everyday personalised teaching</a:t>
            </a:r>
            <a:r>
              <a:rPr lang="en-GB" dirty="0"/>
              <a:t>.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Such </a:t>
            </a:r>
            <a:r>
              <a:rPr lang="en-GB" dirty="0"/>
              <a:t>teaching will:</a:t>
            </a:r>
          </a:p>
          <a:p>
            <a:pPr lvl="0"/>
            <a:r>
              <a:rPr lang="en-GB" dirty="0"/>
              <a:t> be based on clear objectives that are shared with the children and returned to at the end of the lesson; </a:t>
            </a:r>
          </a:p>
          <a:p>
            <a:pPr lvl="0"/>
            <a:r>
              <a:rPr lang="en-GB" dirty="0"/>
              <a:t>carefully explain new vocabulary; </a:t>
            </a:r>
          </a:p>
          <a:p>
            <a:pPr lvl="0"/>
            <a:r>
              <a:rPr lang="en-GB" dirty="0"/>
              <a:t>use lively, interactive teaching styles and</a:t>
            </a:r>
          </a:p>
          <a:p>
            <a:pPr lvl="0"/>
            <a:r>
              <a:rPr lang="en-GB" dirty="0"/>
              <a:t> make maximum use of visual and kinaesthetic as well as auditory/verbal learning. 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Approaches like these are the best way to reduce, from the start, the number of children who need extra help with their learning or behaviour.’</a:t>
            </a:r>
          </a:p>
          <a:p>
            <a:pPr lvl="0"/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62"/>
    </mc:Choice>
    <mc:Fallback xmlns="">
      <p:transition spd="slow" advTm="19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dirty="0" smtClean="0"/>
              <a:t>So now you know. I  hope you found this information useful. Please leave your comments and any questions you may  have.</a:t>
            </a:r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r>
              <a:rPr lang="en-GB" dirty="0" smtClean="0"/>
              <a:t>Please look out for next month’s ‘ so now you know’ podcast courtesy of the </a:t>
            </a:r>
            <a:r>
              <a:rPr lang="en-GB" dirty="0" err="1" smtClean="0"/>
              <a:t>Stokey</a:t>
            </a:r>
            <a:r>
              <a:rPr lang="en-GB" dirty="0" smtClean="0"/>
              <a:t> </a:t>
            </a:r>
            <a:r>
              <a:rPr lang="en-GB" smtClean="0"/>
              <a:t>Possibility </a:t>
            </a:r>
            <a:r>
              <a:rPr lang="en-GB" smtClean="0"/>
              <a:t>Ministries </a:t>
            </a:r>
            <a:r>
              <a:rPr lang="en-GB" dirty="0" smtClean="0"/>
              <a:t>department.</a:t>
            </a:r>
            <a:endParaRPr lang="en-GB" dirty="0"/>
          </a:p>
          <a:p>
            <a:pPr marL="0" lvl="0" indent="0">
              <a:buNone/>
            </a:pPr>
            <a:endParaRPr lang="en-GB" dirty="0" smtClean="0"/>
          </a:p>
          <a:p>
            <a:pPr marL="0" lvl="0" indent="0">
              <a:buNone/>
            </a:pPr>
            <a:r>
              <a:rPr lang="en-GB" dirty="0" smtClean="0"/>
              <a:t>Thank you</a:t>
            </a:r>
          </a:p>
          <a:p>
            <a:pPr marL="0" lvl="0" indent="0">
              <a:buNone/>
            </a:pPr>
            <a:r>
              <a:rPr lang="en-GB" dirty="0" smtClean="0"/>
              <a:t>*DCSF is now known as the </a:t>
            </a:r>
            <a:r>
              <a:rPr lang="en-GB" dirty="0" err="1" smtClean="0"/>
              <a:t>DfE</a:t>
            </a:r>
            <a:r>
              <a:rPr lang="en-GB" dirty="0" smtClean="0"/>
              <a:t>- Department for Education</a:t>
            </a:r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00"/>
    </mc:Choice>
    <mc:Fallback xmlns="">
      <p:transition spd="slow" advTm="3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207</TotalTime>
  <Words>489</Words>
  <Application>Microsoft Office PowerPoint</Application>
  <PresentationFormat>Widescreen</PresentationFormat>
  <Paragraphs>41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 Boardroom</vt:lpstr>
      <vt:lpstr>So, now you know</vt:lpstr>
      <vt:lpstr>What is SEND?</vt:lpstr>
      <vt:lpstr>PowerPoint Presentation</vt:lpstr>
      <vt:lpstr>PowerPoint Presentation</vt:lpstr>
      <vt:lpstr>QFT- Quality First Teaching</vt:lpstr>
      <vt:lpstr>What is  QUALITY FIRST TEACHING (QFT)? </vt:lpstr>
      <vt:lpstr>PowerPoint Presentation</vt:lpstr>
      <vt:lpstr>What is wave 1 of Quality First Teaching?</vt:lpstr>
      <vt:lpstr>PowerPoint Presentation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 , you know</dc:title>
  <dc:creator>Administrator</dc:creator>
  <cp:lastModifiedBy>Administrator</cp:lastModifiedBy>
  <cp:revision>15</cp:revision>
  <dcterms:created xsi:type="dcterms:W3CDTF">2021-01-04T20:48:58Z</dcterms:created>
  <dcterms:modified xsi:type="dcterms:W3CDTF">2021-01-08T03:28:52Z</dcterms:modified>
</cp:coreProperties>
</file>